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71" r:id="rId12"/>
    <p:sldId id="273" r:id="rId13"/>
    <p:sldId id="272" r:id="rId14"/>
    <p:sldId id="269" r:id="rId15"/>
    <p:sldId id="270" r:id="rId16"/>
    <p:sldId id="264" r:id="rId17"/>
    <p:sldId id="265" r:id="rId18"/>
    <p:sldId id="266" r:id="rId19"/>
    <p:sldId id="267" r:id="rId20"/>
  </p:sldIdLst>
  <p:sldSz cx="12192000" cy="6858000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216" y="-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1" hidden="1"/>
          <p:cNvSpPr/>
          <p:nvPr/>
        </p:nvSpPr>
        <p:spPr>
          <a:xfrm>
            <a:off x="0" y="1436040"/>
            <a:ext cx="12191760" cy="453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PlaceHolder 2"/>
          <p:cNvSpPr>
            <a:spLocks noGrp="1"/>
          </p:cNvSpPr>
          <p:nvPr>
            <p:ph type="title"/>
          </p:nvPr>
        </p:nvSpPr>
        <p:spPr>
          <a:xfrm>
            <a:off x="914400" y="3355920"/>
            <a:ext cx="10769400" cy="1672920"/>
          </a:xfrm>
          <a:prstGeom prst="rect">
            <a:avLst/>
          </a:prstGeom>
        </p:spPr>
        <p:txBody>
          <a:bodyPr tIns="0" rIns="45720" bIns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7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Master title style</a:t>
            </a:r>
            <a:endParaRPr lang="en-US" sz="47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609480" y="6477120"/>
            <a:ext cx="2844360" cy="273960"/>
          </a:xfrm>
          <a:prstGeom prst="rect">
            <a:avLst/>
          </a:prstGeom>
        </p:spPr>
        <p:txBody>
          <a:bodyPr lIns="109800" tIns="45000" rIns="45720" bIns="0" anchor="b"/>
          <a:lstStyle/>
          <a:p>
            <a:pPr>
              <a:lnSpc>
                <a:spcPct val="100000"/>
              </a:lnSpc>
            </a:pPr>
            <a:fld id="{63C30CDE-90BC-4757-85DF-D9F439E32809}" type="datetime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1/21/18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520800" y="6477120"/>
            <a:ext cx="7343280" cy="273960"/>
          </a:xfrm>
          <a:prstGeom prst="rect">
            <a:avLst/>
          </a:prstGeom>
        </p:spPr>
        <p:txBody>
          <a:bodyPr lIns="45720" tIns="45000" rIns="45720" bIns="0" anchor="b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10939320" y="6477120"/>
            <a:ext cx="978120" cy="273960"/>
          </a:xfrm>
          <a:prstGeom prst="rect">
            <a:avLst/>
          </a:prstGeom>
        </p:spPr>
        <p:txBody>
          <a:bodyPr lIns="90000" tIns="45000" rIns="90000" bIns="0" anchor="b"/>
          <a:lstStyle/>
          <a:p>
            <a:pPr algn="r">
              <a:lnSpc>
                <a:spcPct val="100000"/>
              </a:lnSpc>
            </a:pPr>
            <a:fld id="{58D9F99E-BB55-4DB0-BE2F-2DEC3FDBC04A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1436040"/>
            <a:ext cx="12191760" cy="453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609480" y="155520"/>
            <a:ext cx="10972440" cy="1252440"/>
          </a:xfrm>
          <a:prstGeom prst="rect">
            <a:avLst/>
          </a:prstGeom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Master title style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09480" y="1775160"/>
            <a:ext cx="10972440" cy="4625280"/>
          </a:xfrm>
          <a:prstGeom prst="rect">
            <a:avLst/>
          </a:prstGeom>
        </p:spPr>
        <p:txBody>
          <a:bodyPr lIns="54720" tIns="91440" rIns="90000" bIns="45000"/>
          <a:lstStyle/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Master text styles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Second level</a:t>
            </a:r>
          </a:p>
          <a:p>
            <a:pPr marL="996840" lvl="2" indent="-228240">
              <a:lnSpc>
                <a:spcPct val="100000"/>
              </a:lnSpc>
              <a:spcBef>
                <a:spcPts val="479"/>
              </a:spcBef>
              <a:buClr>
                <a:srgbClr val="DEAE00"/>
              </a:buClr>
              <a:buFont typeface="Arial"/>
              <a:buChar char="▪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Third level</a:t>
            </a:r>
          </a:p>
          <a:p>
            <a:pPr marL="1216080" lvl="3" indent="-182520">
              <a:lnSpc>
                <a:spcPct val="100000"/>
              </a:lnSpc>
              <a:spcBef>
                <a:spcPts val="400"/>
              </a:spcBef>
              <a:buClr>
                <a:srgbClr val="B77BB4"/>
              </a:buClr>
              <a:buFont typeface="Arial"/>
              <a:buChar char="▪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Fourth level</a:t>
            </a:r>
          </a:p>
          <a:p>
            <a:pPr marL="1426320" lvl="4" indent="-182520">
              <a:lnSpc>
                <a:spcPct val="100000"/>
              </a:lnSpc>
              <a:spcBef>
                <a:spcPts val="400"/>
              </a:spcBef>
              <a:buClr>
                <a:srgbClr val="E0773C"/>
              </a:buClr>
              <a:buFont typeface="Wingdings 3" charset="2"/>
              <a:buChar char="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Fifth level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dt"/>
          </p:nvPr>
        </p:nvSpPr>
        <p:spPr>
          <a:xfrm>
            <a:off x="609480" y="6477120"/>
            <a:ext cx="2844360" cy="273960"/>
          </a:xfrm>
          <a:prstGeom prst="rect">
            <a:avLst/>
          </a:prstGeom>
        </p:spPr>
        <p:txBody>
          <a:bodyPr lIns="109800" tIns="45000" rIns="45720" bIns="0" anchor="b"/>
          <a:lstStyle/>
          <a:p>
            <a:pPr>
              <a:lnSpc>
                <a:spcPct val="100000"/>
              </a:lnSpc>
            </a:pPr>
            <a:fld id="{984EDC55-BB83-4BE4-9018-E2F93CB77B00}" type="datetime">
              <a:rPr lang="en-US" sz="1200" b="0" strike="noStrike" spc="-1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1/21/18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ftr"/>
          </p:nvPr>
        </p:nvSpPr>
        <p:spPr>
          <a:xfrm>
            <a:off x="3520800" y="6477120"/>
            <a:ext cx="7343280" cy="273960"/>
          </a:xfrm>
          <a:prstGeom prst="rect">
            <a:avLst/>
          </a:prstGeom>
        </p:spPr>
        <p:txBody>
          <a:bodyPr lIns="45720" tIns="45000" rIns="45720" bIns="0" anchor="b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sldNum"/>
          </p:nvPr>
        </p:nvSpPr>
        <p:spPr>
          <a:xfrm>
            <a:off x="10939320" y="6477120"/>
            <a:ext cx="978120" cy="273960"/>
          </a:xfrm>
          <a:prstGeom prst="rect">
            <a:avLst/>
          </a:prstGeom>
        </p:spPr>
        <p:txBody>
          <a:bodyPr lIns="90000" tIns="45000" rIns="90000" bIns="0" anchor="b"/>
          <a:lstStyle/>
          <a:p>
            <a:pPr algn="r">
              <a:lnSpc>
                <a:spcPct val="100000"/>
              </a:lnSpc>
            </a:pPr>
            <a:fld id="{A641400F-9D7A-4AF8-9A65-26B9B4CACE19}" type="slidenum">
              <a:rPr lang="en-US" sz="1200" b="0" strike="noStrike" spc="-1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 hidden="1"/>
          <p:cNvSpPr/>
          <p:nvPr/>
        </p:nvSpPr>
        <p:spPr>
          <a:xfrm>
            <a:off x="0" y="1436040"/>
            <a:ext cx="12191760" cy="453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PlaceHolder 2"/>
          <p:cNvSpPr>
            <a:spLocks noGrp="1"/>
          </p:cNvSpPr>
          <p:nvPr>
            <p:ph type="dt"/>
          </p:nvPr>
        </p:nvSpPr>
        <p:spPr>
          <a:xfrm>
            <a:off x="609480" y="6477120"/>
            <a:ext cx="2844360" cy="273960"/>
          </a:xfrm>
          <a:prstGeom prst="rect">
            <a:avLst/>
          </a:prstGeom>
        </p:spPr>
        <p:txBody>
          <a:bodyPr lIns="109800" tIns="45000" rIns="45720" bIns="0" anchor="b"/>
          <a:lstStyle/>
          <a:p>
            <a:pPr>
              <a:lnSpc>
                <a:spcPct val="100000"/>
              </a:lnSpc>
            </a:pPr>
            <a:fld id="{A081D9DD-A8D9-4E62-986F-C43769FBA2E1}" type="datetime">
              <a:rPr lang="en-US" sz="1200" b="0" strike="noStrike" spc="-1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1/21/18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ftr"/>
          </p:nvPr>
        </p:nvSpPr>
        <p:spPr>
          <a:xfrm>
            <a:off x="3520800" y="6477120"/>
            <a:ext cx="7343280" cy="273960"/>
          </a:xfrm>
          <a:prstGeom prst="rect">
            <a:avLst/>
          </a:prstGeom>
        </p:spPr>
        <p:txBody>
          <a:bodyPr lIns="45720" tIns="45000" rIns="45720" bIns="0" anchor="b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sldNum"/>
          </p:nvPr>
        </p:nvSpPr>
        <p:spPr>
          <a:xfrm>
            <a:off x="10939320" y="6477120"/>
            <a:ext cx="978120" cy="273960"/>
          </a:xfrm>
          <a:prstGeom prst="rect">
            <a:avLst/>
          </a:prstGeom>
        </p:spPr>
        <p:txBody>
          <a:bodyPr lIns="90000" tIns="45000" rIns="90000" bIns="0" anchor="b"/>
          <a:lstStyle/>
          <a:p>
            <a:pPr algn="r">
              <a:lnSpc>
                <a:spcPct val="100000"/>
              </a:lnSpc>
            </a:pPr>
            <a:fld id="{F2EDFE93-2E87-4081-A96B-52902CA8D968}" type="slidenum">
              <a:rPr lang="en-US" sz="1200" b="0" strike="noStrike" spc="-1">
                <a:solidFill>
                  <a:srgbClr val="454545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the title text format</a:t>
            </a: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www.mta.info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1523880" y="55080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tIns="0" rIns="45720" bIns="0"/>
          <a:lstStyle/>
          <a:p>
            <a:pPr algn="ctr">
              <a:lnSpc>
                <a:spcPct val="100000"/>
              </a:lnSpc>
            </a:pPr>
            <a:r>
              <a:rPr lang="en-US" sz="47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Project Benson</a:t>
            </a:r>
            <a:r>
              <a:t/>
            </a:r>
            <a:br/>
            <a:r>
              <a:rPr lang="en-US" sz="47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Strategies for Optimizing Street Team Placement</a:t>
            </a:r>
            <a:endParaRPr lang="en-US" sz="47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523880" y="303048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 lIns="118800" tIns="0" rIns="45720" bIns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Dean, Dereck, Joe, Kendall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01/22/2018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228600" y="4363200"/>
            <a:ext cx="636228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Delete Red Text</a:t>
            </a:r>
            <a:endParaRPr lang="en-US" sz="3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 dirty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lang="en-US" sz="4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Dereck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3306"/>
            <a:ext cx="12192000" cy="468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97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500" b="1" strike="noStrike" spc="-1" dirty="0" smtClean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lang="en-US" sz="4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Low rider volume on weekends</a:t>
            </a: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Marginal difference between months</a:t>
            </a: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16:00 – 20:00 most optimal hour block</a:t>
            </a:r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6680160" y="74052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0350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869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267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(Business Recommendations)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Dean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Next Steps (Possible Additional Analysis)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ALL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4"/>
          <p:cNvSpPr/>
          <p:nvPr/>
        </p:nvSpPr>
        <p:spPr>
          <a:xfrm>
            <a:off x="8001000" y="153144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Everybody contributes!!!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Pictures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5400" b="1" strike="noStrike" spc="-1" dirty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The Gala</a:t>
            </a:r>
            <a:endParaRPr lang="en-US" sz="5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WomenTechWomenYes Summer Gala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Explain problem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Best times to place street teams?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Spring time and used data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spcAft>
                <a:spcPts val="601"/>
              </a:spcAft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How to best place street teams?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Used data to best figure out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6680160" y="74052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Everybody contributes!!!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Methodology</a:t>
            </a:r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>
            <a:normAutofit lnSpcReduction="10000"/>
          </a:bodyPr>
          <a:lstStyle/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Obtained data from </a:t>
            </a:r>
            <a:r>
              <a:rPr lang="en-US" sz="3200" b="0" u="sng" strike="noStrike" spc="-1">
                <a:solidFill>
                  <a:srgbClr val="26CBEC"/>
                </a:solidFill>
                <a:uFill>
                  <a:solidFill>
                    <a:srgbClr val="FFFFFF"/>
                  </a:solidFill>
                </a:uFill>
                <a:latin typeface="Corbel"/>
                <a:hlinkClick r:id="rId2"/>
              </a:rPr>
              <a:t>http://www.mta.info</a:t>
            </a:r>
            <a:r>
              <a:rPr lang="en-US" sz="3200" b="0" u="sng" strike="noStrike" spc="-1">
                <a:solidFill>
                  <a:srgbClr val="26CBEC"/>
                </a:solidFill>
                <a:uFill>
                  <a:solidFill>
                    <a:srgbClr val="FFFFFF"/>
                  </a:solidFill>
                </a:uFill>
                <a:latin typeface="Corbel"/>
                <a:hlinkClick r:id="rId2"/>
              </a:rPr>
              <a:t>/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Explain problems in data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Two methods to clean:</a:t>
            </a: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Interpolation</a:t>
            </a:r>
          </a:p>
          <a:p>
            <a:pPr marL="996840" lvl="2" indent="-228240">
              <a:lnSpc>
                <a:spcPct val="100000"/>
              </a:lnSpc>
              <a:spcBef>
                <a:spcPts val="479"/>
              </a:spcBef>
              <a:buClr>
                <a:srgbClr val="DEAE00"/>
              </a:buClr>
              <a:buFont typeface="Arial"/>
              <a:buChar char="▪"/>
            </a:pPr>
            <a:r>
              <a:rPr lang="en-US" sz="24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Split to every hour, then condense to hours we wanted, how we got rid of bad values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731520" lvl="1" indent="-273960">
              <a:lnSpc>
                <a:spcPct val="100000"/>
              </a:lnSpc>
              <a:spcBef>
                <a:spcPts val="561"/>
              </a:spcBef>
              <a:buClr>
                <a:srgbClr val="59B0B9"/>
              </a:buClr>
              <a:buSzPct val="90000"/>
              <a:buFont typeface="Wingdings" charset="2"/>
              <a:buChar char="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Weighted Average</a:t>
            </a:r>
          </a:p>
          <a:p>
            <a:pPr marL="996840" lvl="2" indent="-228240">
              <a:lnSpc>
                <a:spcPct val="100000"/>
              </a:lnSpc>
              <a:spcBef>
                <a:spcPts val="479"/>
              </a:spcBef>
              <a:buClr>
                <a:srgbClr val="DEAE00"/>
              </a:buClr>
              <a:buFont typeface="Arial"/>
              <a:buChar char="▪"/>
            </a:pPr>
            <a:r>
              <a:rPr lang="en-US" sz="24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Condense to every 4 hours, took median and assumed each turnstile for each station was approximately equal to get rid of bad values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  <a:p>
            <a:pPr marL="438840" indent="-319680">
              <a:lnSpc>
                <a:spcPct val="100000"/>
              </a:lnSpc>
              <a:buClr>
                <a:srgbClr val="000000"/>
              </a:buClr>
              <a:buSzPct val="80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Add more about how we picked stuff</a:t>
            </a:r>
          </a:p>
        </p:txBody>
      </p:sp>
      <p:sp>
        <p:nvSpPr>
          <p:cNvPr id="134" name="CustomShape 3"/>
          <p:cNvSpPr/>
          <p:nvPr/>
        </p:nvSpPr>
        <p:spPr>
          <a:xfrm>
            <a:off x="5987880" y="304560"/>
            <a:ext cx="41907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Everybody contributes!!!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(Raw Output)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Picture 139"/>
          <p:cNvPicPr/>
          <p:nvPr/>
        </p:nvPicPr>
        <p:blipFill>
          <a:blip r:embed="rId2"/>
          <a:stretch/>
        </p:blipFill>
        <p:spPr>
          <a:xfrm>
            <a:off x="669960" y="1572120"/>
            <a:ext cx="10898640" cy="1650960"/>
          </a:xfrm>
          <a:prstGeom prst="rect">
            <a:avLst/>
          </a:prstGeom>
          <a:ln>
            <a:noFill/>
          </a:ln>
        </p:spPr>
      </p:pic>
      <p:pic>
        <p:nvPicPr>
          <p:cNvPr id="141" name="Picture 140"/>
          <p:cNvPicPr/>
          <p:nvPr/>
        </p:nvPicPr>
        <p:blipFill>
          <a:blip r:embed="rId3"/>
          <a:stretch/>
        </p:blipFill>
        <p:spPr>
          <a:xfrm>
            <a:off x="669960" y="3174120"/>
            <a:ext cx="10898640" cy="1650960"/>
          </a:xfrm>
          <a:prstGeom prst="rect">
            <a:avLst/>
          </a:prstGeom>
          <a:ln>
            <a:noFill/>
          </a:ln>
        </p:spPr>
      </p:pic>
      <p:pic>
        <p:nvPicPr>
          <p:cNvPr id="142" name="Picture 141"/>
          <p:cNvPicPr/>
          <p:nvPr/>
        </p:nvPicPr>
        <p:blipFill>
          <a:blip r:embed="rId4"/>
          <a:stretch/>
        </p:blipFill>
        <p:spPr>
          <a:xfrm>
            <a:off x="669960" y="4776120"/>
            <a:ext cx="10898640" cy="1650960"/>
          </a:xfrm>
          <a:prstGeom prst="rect">
            <a:avLst/>
          </a:prstGeom>
          <a:ln>
            <a:noFill/>
          </a:ln>
        </p:spPr>
      </p:pic>
      <p:sp>
        <p:nvSpPr>
          <p:cNvPr id="143" name="TextShape 3"/>
          <p:cNvSpPr txBox="1"/>
          <p:nvPr/>
        </p:nvSpPr>
        <p:spPr>
          <a:xfrm>
            <a:off x="4250880" y="6492240"/>
            <a:ext cx="384048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(all traffic totals in 10s of millions)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(Raw Output)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Picture 145"/>
          <p:cNvPicPr/>
          <p:nvPr/>
        </p:nvPicPr>
        <p:blipFill>
          <a:blip r:embed="rId2"/>
          <a:stretch/>
        </p:blipFill>
        <p:spPr>
          <a:xfrm>
            <a:off x="56880" y="1803600"/>
            <a:ext cx="12124800" cy="4571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Results (Raw Output)</a:t>
            </a:r>
            <a:endParaRPr lang="en-US" sz="4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Kendall/Joe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Picture 148"/>
          <p:cNvPicPr/>
          <p:nvPr/>
        </p:nvPicPr>
        <p:blipFill>
          <a:blip r:embed="rId2"/>
          <a:stretch/>
        </p:blipFill>
        <p:spPr>
          <a:xfrm>
            <a:off x="56880" y="1803600"/>
            <a:ext cx="12124800" cy="4571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 dirty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lang="en-US" sz="4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Dereck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0886"/>
            <a:ext cx="12192000" cy="46854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09480" y="155520"/>
            <a:ext cx="10972440" cy="1252440"/>
          </a:xfrm>
          <a:prstGeom prst="rect">
            <a:avLst/>
          </a:prstGeom>
          <a:noFill/>
          <a:ln>
            <a:noFill/>
          </a:ln>
        </p:spPr>
        <p:txBody>
          <a:bodyPr tIns="45000" rIns="45720" bIns="45000" anchor="ctr"/>
          <a:lstStyle/>
          <a:p>
            <a:pPr>
              <a:lnSpc>
                <a:spcPct val="100000"/>
              </a:lnSpc>
            </a:pPr>
            <a:r>
              <a:rPr lang="en-US" sz="4500" b="1" strike="noStrike" spc="-1" dirty="0">
                <a:solidFill>
                  <a:srgbClr val="295B60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Observations</a:t>
            </a:r>
            <a:endParaRPr lang="en-US" sz="45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09480" y="1775160"/>
            <a:ext cx="10972440" cy="4625280"/>
          </a:xfrm>
          <a:prstGeom prst="rect">
            <a:avLst/>
          </a:prstGeom>
          <a:noFill/>
          <a:ln>
            <a:noFill/>
          </a:ln>
        </p:spPr>
        <p:txBody>
          <a:bodyPr lIns="54720" tIns="91440" rIns="90000" bIns="4500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rbe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10178640" y="0"/>
            <a:ext cx="2012760" cy="69732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rbel"/>
              </a:rPr>
              <a:t>Dereck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4520"/>
            <a:ext cx="12192000" cy="468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5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292</TotalTime>
  <Words>215</Words>
  <Application>Microsoft Macintosh PowerPoint</Application>
  <PresentationFormat>Custom</PresentationFormat>
  <Paragraphs>49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Benson Strategies for Optimizing Street Team Placement</dc:title>
  <dc:subject/>
  <dc:creator>Xiang Li</dc:creator>
  <dc:description/>
  <cp:lastModifiedBy>Dereck Shi</cp:lastModifiedBy>
  <cp:revision>19</cp:revision>
  <dcterms:created xsi:type="dcterms:W3CDTF">2018-01-19T21:52:02Z</dcterms:created>
  <dcterms:modified xsi:type="dcterms:W3CDTF">2018-01-22T04:16:20Z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